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1" r:id="rId2"/>
    <p:sldId id="330" r:id="rId3"/>
    <p:sldId id="331" r:id="rId4"/>
    <p:sldId id="333" r:id="rId5"/>
    <p:sldId id="332" r:id="rId6"/>
    <p:sldId id="335" r:id="rId7"/>
    <p:sldId id="334" r:id="rId8"/>
    <p:sldId id="336" r:id="rId9"/>
    <p:sldId id="337" r:id="rId10"/>
    <p:sldId id="338" r:id="rId11"/>
    <p:sldId id="341" r:id="rId12"/>
    <p:sldId id="339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51" r:id="rId23"/>
    <p:sldId id="350" r:id="rId24"/>
    <p:sldId id="354" r:id="rId25"/>
    <p:sldId id="353" r:id="rId26"/>
    <p:sldId id="358" r:id="rId27"/>
    <p:sldId id="357" r:id="rId28"/>
    <p:sldId id="359" r:id="rId29"/>
    <p:sldId id="360" r:id="rId30"/>
    <p:sldId id="361" r:id="rId31"/>
    <p:sldId id="362" r:id="rId32"/>
    <p:sldId id="363" r:id="rId33"/>
    <p:sldId id="366" r:id="rId34"/>
    <p:sldId id="367" r:id="rId35"/>
    <p:sldId id="364" r:id="rId36"/>
    <p:sldId id="368" r:id="rId37"/>
    <p:sldId id="365" r:id="rId38"/>
    <p:sldId id="371" r:id="rId39"/>
    <p:sldId id="369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2301"/>
  </p:normalViewPr>
  <p:slideViewPr>
    <p:cSldViewPr>
      <p:cViewPr>
        <p:scale>
          <a:sx n="83" d="100"/>
          <a:sy n="83" d="100"/>
        </p:scale>
        <p:origin x="116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Mixed Effects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Define Mixed effects</a:t>
            </a:r>
          </a:p>
          <a:p>
            <a:r>
              <a:rPr lang="en-US" dirty="0" smtClean="0"/>
              <a:t>Give overview of conditional distributions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Bayes’ theorem</a:t>
                </a:r>
                <a:r>
                  <a:rPr lang="en-US" dirty="0" smtClean="0"/>
                  <a:t> is the language of conditional distributions</a:t>
                </a:r>
              </a:p>
              <a:p>
                <a:r>
                  <a:rPr lang="en-US" dirty="0" smtClean="0"/>
                  <a:t>Supposing we wish to know </a:t>
                </a:r>
                <a:r>
                  <a:rPr lang="en-US" dirty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 then we can use Bayes’ theorem:</a:t>
                </a:r>
              </a:p>
              <a:p>
                <a:r>
                  <a:rPr lang="en-US" dirty="0" err="1" smtClean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Now we know how to estimate two of the quantities on the right-hand side </a:t>
                </a:r>
              </a:p>
              <a:p>
                <a:r>
                  <a:rPr lang="en-US" sz="1800" dirty="0" smtClean="0"/>
                  <a:t>(we will discuss “logistic regression” later which will provide a better estimate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i="1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1800" dirty="0" smtClean="0"/>
                  <a:t>)</a:t>
                </a:r>
              </a:p>
              <a:p>
                <a:r>
                  <a:rPr lang="en-US" sz="1800" dirty="0" smtClean="0"/>
                  <a:t>We need a reasonable estimator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800" dirty="0" smtClean="0"/>
                  <a:t> (the marginal dist.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dirty="0" smtClean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𝑐𝑜𝑛𝑑𝑖𝑡𝑖𝑜𝑛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Now, we can produce the desired probability estimate: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as a Conditional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Going back to our example: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can incorporate the random effect via a conditional distribution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(Note that we still need to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which is still normal)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Suppose we have: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Fixed </a:t>
                </a:r>
                <a:r>
                  <a:rPr lang="en-US" dirty="0" smtClean="0"/>
                  <a:t>effect explanatory </a:t>
                </a:r>
                <a:r>
                  <a:rPr lang="en-US" dirty="0" smtClean="0"/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Random effect </a:t>
                </a:r>
                <a:r>
                  <a:rPr lang="en-US" dirty="0" smtClean="0"/>
                  <a:t>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𝑞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we write the conditional mixed effects model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dirty="0" smtClean="0"/>
                  <a:t> is just either 0 or 1</a:t>
                </a:r>
              </a:p>
              <a:p>
                <a:r>
                  <a:rPr lang="en-US" dirty="0" smtClean="0"/>
                  <a:t>(depending on which random effect occurs with which observations)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It is convenient to write this in matrix form as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There is also a conditional variance:</a:t>
                </a: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(This is like writing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, with </a:t>
                </a:r>
                <a:r>
                  <a:rPr lang="en-US" dirty="0" err="1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.  So far,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. But this won’t always be the case)</a:t>
                </a:r>
              </a:p>
              <a:p>
                <a:r>
                  <a:rPr lang="en-US" dirty="0" smtClean="0"/>
                  <a:t>Both of these together plus the normality assumption yields: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b="0" i="1" dirty="0" smtClean="0">
                        <a:latin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Y has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conditional</a:t>
                </a:r>
                <a:r>
                  <a:rPr lang="en-US" dirty="0" smtClean="0"/>
                  <a:t> normal distribution</a:t>
                </a:r>
                <a:endParaRPr lang="en-US" dirty="0" smtClean="0"/>
              </a:p>
              <a:p>
                <a:r>
                  <a:rPr lang="en-US" dirty="0" smtClean="0"/>
                  <a:t>To complete the specification, write the marginal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r>
                  <a:rPr lang="en-US" dirty="0" smtClean="0"/>
                  <a:t> as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 smtClean="0"/>
                  <a:t>Q </a:t>
                </a:r>
                <a:r>
                  <a:rPr lang="en-US" dirty="0"/>
                  <a:t>by </a:t>
                </a:r>
                <a:r>
                  <a:rPr lang="en-US" dirty="0" smtClean="0"/>
                  <a:t>Q </a:t>
                </a:r>
                <a:r>
                  <a:rPr lang="en-US" dirty="0"/>
                  <a:t>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(The notation </a:t>
                </a:r>
                <a:r>
                  <a:rPr lang="en-US" dirty="0" smtClean="0"/>
                  <a:t>“R</a:t>
                </a:r>
                <a:r>
                  <a:rPr lang="en-US" dirty="0" smtClean="0"/>
                  <a:t>” and </a:t>
                </a:r>
                <a:r>
                  <a:rPr lang="en-US" dirty="0" smtClean="0"/>
                  <a:t>“G</a:t>
                </a:r>
                <a:r>
                  <a:rPr lang="en-US" dirty="0" smtClean="0"/>
                  <a:t>” are so common that they lead to formal </a:t>
                </a:r>
                <a:r>
                  <a:rPr lang="en-US" dirty="0" smtClean="0"/>
                  <a:t>terms later)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 r="-513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parameters that need to be estimated are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Additionally, we need to make predictions about the random effects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Generally speaking, this is done via (restricted) maximum likelihood </a:t>
                </a:r>
              </a:p>
              <a:p>
                <a:r>
                  <a:rPr lang="en-US" dirty="0" smtClean="0"/>
                  <a:t>(although, the implementation and details are a bit involved)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Conditional vs. Marginal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Conditional Model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matrix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Q by Q covariance </a:t>
                </a:r>
                <a:r>
                  <a:rPr lang="en-US" dirty="0" smtClean="0"/>
                  <a:t>matrix</a:t>
                </a:r>
              </a:p>
              <a:p>
                <a:endParaRPr lang="en-US" dirty="0"/>
              </a:p>
              <a:p>
                <a:r>
                  <a:rPr lang="en-US" dirty="0" smtClean="0"/>
                  <a:t>We can alternatively write down 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Marginal Model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Var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{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Here </a:t>
                </a:r>
                <a:r>
                  <a:rPr lang="en-US" dirty="0" smtClean="0"/>
                  <a:t>is the “Equivalence Law of Statistics” at work</a:t>
                </a:r>
                <a:r>
                  <a:rPr lang="en-US" dirty="0" smtClean="0"/>
                  <a:t>!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  <a:blipFill rotWithShape="0">
                <a:blip r:embed="rId2"/>
                <a:stretch>
                  <a:fillRect l="-1832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2590800"/>
            <a:ext cx="4191000" cy="190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62471" y="3048000"/>
            <a:ext cx="381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(Some mean term has been converted to variance/covariance)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dirty="0" smtClean="0">
                        <a:latin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900" dirty="0" smtClean="0"/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/>
                  <a:t> where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sz="1900" dirty="0"/>
                  <a:t> is an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by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covariance </a:t>
                </a:r>
                <a:r>
                  <a:rPr lang="en-US" sz="1900" dirty="0" smtClean="0"/>
                  <a:t>matrix</a:t>
                </a:r>
              </a:p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19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sz="1900" dirty="0"/>
                          <m:t> </m:t>
                        </m:r>
                      </m:e>
                    </m:d>
                  </m:oMath>
                </a14:m>
                <a:endParaRPr lang="en-US" sz="1900" dirty="0" smtClean="0"/>
              </a:p>
              <a:p>
                <a:r>
                  <a:rPr lang="en-US" sz="1900" dirty="0"/>
                  <a:t>Although these models are equivalent when Y is modeled as normal: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Equivalent doesn’t mean the same </a:t>
                </a:r>
                <a:r>
                  <a:rPr lang="en-US" sz="1900" dirty="0" smtClean="0"/>
                  <a:t>(especially in terms of algorithms)</a:t>
                </a:r>
                <a:endParaRPr lang="en-US" sz="1900" dirty="0"/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the conditional and marginal models won’t be equivalent under other distributional assumptions e.g. Bernoulli</a:t>
                </a:r>
              </a:p>
              <a:p>
                <a:r>
                  <a:rPr lang="en-US" sz="1900" dirty="0" smtClean="0"/>
                  <a:t>Models </a:t>
                </a:r>
                <a:r>
                  <a:rPr lang="en-US" sz="1900" dirty="0" smtClean="0"/>
                  <a:t>can be fit with a very wide range of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sz="1900" dirty="0" smtClean="0"/>
              </a:p>
              <a:p>
                <a:r>
                  <a:rPr lang="en-US" sz="1900" dirty="0" smtClean="0"/>
                  <a:t>(Multiway </a:t>
                </a:r>
                <a:r>
                  <a:rPr lang="en-US" sz="1900" dirty="0" smtClean="0"/>
                  <a:t>ANOVA.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r>
                  <a:rPr lang="en-US" sz="1900" dirty="0" smtClean="0"/>
                  <a:t> as 0s and 1s (depending on design),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sz="19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1900" dirty="0" smtClean="0"/>
                  <a:t>)</a:t>
                </a:r>
                <a:endParaRPr lang="en-US" sz="1900" dirty="0" smtClean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758" t="-1339" r="-1978" b="-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/>
                  <a:t>Q </a:t>
                </a:r>
                <a:r>
                  <a:rPr lang="en-US" dirty="0"/>
                  <a:t>by </a:t>
                </a:r>
                <a:r>
                  <a:rPr lang="en-US" dirty="0"/>
                  <a:t>Q </a:t>
                </a:r>
                <a:r>
                  <a:rPr lang="en-US" dirty="0"/>
                  <a:t>covariance </a:t>
                </a:r>
                <a:r>
                  <a:rPr lang="en-US" dirty="0"/>
                  <a:t>matrix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(Reminder: the </a:t>
                </a:r>
                <a:r>
                  <a:rPr lang="en-US" dirty="0" smtClean="0"/>
                  <a:t>notation ”R” and “G” are so common that they lead to formal terms)</a:t>
                </a:r>
              </a:p>
              <a:p>
                <a:r>
                  <a:rPr lang="en-US" b="1" dirty="0" smtClean="0"/>
                  <a:t>Common </a:t>
                </a:r>
                <a:r>
                  <a:rPr lang="en-US" b="1" dirty="0" smtClean="0"/>
                  <a:t>Terminology: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encoded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 are called “R-side effects” (for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residual</a:t>
                </a:r>
                <a:r>
                  <a:rPr lang="en-US" dirty="0" smtClean="0"/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</a:t>
                </a:r>
                <a:r>
                  <a:rPr lang="en-US" dirty="0"/>
                  <a:t>encoded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 smtClean="0"/>
                  <a:t>“G-side </a:t>
                </a:r>
                <a:r>
                  <a:rPr lang="en-US" dirty="0"/>
                  <a:t>effects</a:t>
                </a:r>
                <a:r>
                  <a:rPr lang="en-US" dirty="0" smtClean="0"/>
                  <a:t>” (for the random effect)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83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41519" y="2971800"/>
            <a:ext cx="275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the marginal model specification </a:t>
            </a:r>
            <a:r>
              <a:rPr lang="en-US" dirty="0" smtClean="0"/>
              <a:t>won’t have </a:t>
            </a:r>
            <a:r>
              <a:rPr lang="en-US" dirty="0" smtClean="0"/>
              <a:t>G-side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 or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93334"/>
            <a:ext cx="8321041" cy="4478866"/>
          </a:xfrm>
        </p:spPr>
        <p:txBody>
          <a:bodyPr>
            <a:noAutofit/>
          </a:bodyPr>
          <a:lstStyle/>
          <a:p>
            <a:r>
              <a:rPr lang="en-US" sz="1900" dirty="0"/>
              <a:t>Whether an effect is classified as fixed or random depends 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on </a:t>
            </a:r>
            <a:r>
              <a:rPr lang="en-US" sz="1900" dirty="0"/>
              <a:t>how the factor levels were </a:t>
            </a:r>
            <a:r>
              <a:rPr lang="en-US" sz="1900" dirty="0"/>
              <a:t>selected (were they randomly chosen</a:t>
            </a:r>
            <a:r>
              <a:rPr lang="en-US" sz="1900" dirty="0" smtClean="0"/>
              <a:t>?)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the </a:t>
            </a:r>
            <a:r>
              <a:rPr lang="en-US" sz="1900" dirty="0"/>
              <a:t>objectives of the </a:t>
            </a:r>
            <a:r>
              <a:rPr lang="en-US" sz="1900" dirty="0"/>
              <a:t>experiment (are you interested in testing that effect?)</a:t>
            </a:r>
          </a:p>
          <a:p>
            <a:pPr>
              <a:buFont typeface="Arial" charset="0"/>
              <a:buChar char="•"/>
            </a:pPr>
            <a:endParaRPr lang="en-US" sz="1900" dirty="0"/>
          </a:p>
          <a:p>
            <a:r>
              <a:rPr lang="en-US" sz="1900" b="1" dirty="0" smtClean="0"/>
              <a:t>Example</a:t>
            </a:r>
            <a:r>
              <a:rPr lang="en-US" sz="1900" b="1" dirty="0" smtClean="0"/>
              <a:t>:</a:t>
            </a:r>
            <a:r>
              <a:rPr lang="en-US" sz="1900" dirty="0" smtClean="0"/>
              <a:t> We are running an agricultural experiment on crop yield.  Let’s consider two related 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We have a group of farmers that paid for statistical consulting for optimizing their farms’ yields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We </a:t>
            </a:r>
            <a:r>
              <a:rPr lang="en-US" sz="1900" dirty="0" smtClean="0"/>
              <a:t>sample from </a:t>
            </a:r>
            <a:r>
              <a:rPr lang="en-US" sz="1900" dirty="0"/>
              <a:t>a group of farmers </a:t>
            </a:r>
            <a:r>
              <a:rPr lang="en-US" sz="1900" dirty="0" smtClean="0"/>
              <a:t>and we run an experiment using the selected farms</a:t>
            </a:r>
            <a:r>
              <a:rPr lang="en-US" sz="1900" dirty="0"/>
              <a:t>’ </a:t>
            </a:r>
            <a:r>
              <a:rPr lang="en-US" sz="1900" dirty="0" smtClean="0"/>
              <a:t>yields as the response</a:t>
            </a:r>
          </a:p>
          <a:p>
            <a:r>
              <a:rPr lang="en-US" sz="1900" dirty="0" smtClean="0"/>
              <a:t>We would block by farm in both cases</a:t>
            </a:r>
          </a:p>
          <a:p>
            <a:r>
              <a:rPr lang="en-US" sz="1900" dirty="0" smtClean="0"/>
              <a:t>But in 1. the block is </a:t>
            </a:r>
            <a:r>
              <a:rPr lang="en-US" sz="1900" dirty="0" smtClean="0"/>
              <a:t>of direct </a:t>
            </a:r>
            <a:r>
              <a:rPr lang="en-US" sz="1900" dirty="0" smtClean="0"/>
              <a:t>interest while in 2. </a:t>
            </a:r>
            <a:r>
              <a:rPr lang="en-US" sz="1900" dirty="0" smtClean="0"/>
              <a:t>it’s used </a:t>
            </a:r>
            <a:r>
              <a:rPr lang="en-US" sz="1900" dirty="0" smtClean="0"/>
              <a:t>to control for confounding</a:t>
            </a:r>
            <a:endParaRPr lang="en-US" sz="1900" dirty="0"/>
          </a:p>
          <a:p>
            <a:endParaRPr lang="en-US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Agricultural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478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Suppose we are testing the effectiveness of two cultivars of a crop at a large, commercial farm</a:t>
            </a:r>
          </a:p>
          <a:p>
            <a:r>
              <a:rPr lang="en-US" dirty="0" smtClean="0"/>
              <a:t>The farm is naturally divided into a large number of pairs of plots, so we decide to create a blocking factor that contains two plots</a:t>
            </a:r>
          </a:p>
          <a:p>
            <a:r>
              <a:rPr lang="en-US" dirty="0" smtClean="0"/>
              <a:t>These plots will be the experimental unit with respect to the treatment</a:t>
            </a:r>
          </a:p>
          <a:p>
            <a:r>
              <a:rPr lang="en-US" dirty="0" smtClean="0"/>
              <a:t>We choose to model the blocking variable as random due to: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As the farm contains many such pairs of plots, we subsample from them randomly (Let’s choose 10 pairs of plots)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We are not directly interested in the blocking effect</a:t>
            </a:r>
          </a:p>
          <a:p>
            <a:pPr marL="0" indent="0">
              <a:buNone/>
            </a:pPr>
            <a:r>
              <a:rPr lang="en-US" dirty="0" smtClean="0"/>
              <a:t>(Generally, never treat a factor you are interested in as random)</a:t>
            </a:r>
          </a:p>
          <a:p>
            <a:pPr marL="0" indent="0">
              <a:buNone/>
            </a:pPr>
            <a:r>
              <a:rPr lang="en-US" dirty="0" smtClean="0"/>
              <a:t>Formally, this is a split-plot design, but it is more common to call it a ”Completely Randomized Block Design” (RCB)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Let’s represent the two varieties of cultivars as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blocking factor will be represented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</a:t>
                </a:r>
                <a:r>
                  <a:rPr lang="en-US" dirty="0" smtClean="0"/>
                  <a:t>a random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=1,2,…,10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the model can be written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 (it is worth thinking about why there is no “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”)</a:t>
                </a:r>
                <a:endParaRPr lang="en-US" dirty="0" smtClean="0"/>
              </a:p>
              <a:p>
                <a:r>
                  <a:rPr lang="en-US" dirty="0" smtClean="0"/>
                  <a:t>We have two experimental units per block </a:t>
                </a:r>
                <a:r>
                  <a:rPr lang="en-US" dirty="0" smtClean="0"/>
                  <a:t>assigned </a:t>
                </a:r>
                <a:r>
                  <a:rPr lang="en-US" dirty="0" smtClean="0"/>
                  <a:t>to treatment (n=20)</a:t>
                </a:r>
              </a:p>
              <a:p>
                <a:r>
                  <a:rPr lang="en-US" dirty="0" smtClean="0"/>
                  <a:t>For any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(all independent),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r>
                  <a:rPr lang="en-US" dirty="0" smtClean="0"/>
                  <a:t>For </a:t>
                </a:r>
                <a:r>
                  <a:rPr lang="en-US" dirty="0" smtClean="0"/>
                  <a:t>this experiment, it makes sense that the blocks are </a:t>
                </a:r>
                <a:r>
                  <a:rPr lang="en-US" dirty="0"/>
                  <a:t>uncorrelated: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Also,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smtClean="0"/>
                  <a:t>independent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  <a:blipFill rotWithShape="0">
                <a:blip r:embed="rId2"/>
                <a:stretch>
                  <a:fillRect l="-804" t="-1497" r="-1045" b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Marginal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Any covariance structure that look like: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As a matrix (which is n x n, remember), this looks like:</a:t>
                </a:r>
              </a:p>
              <a:p>
                <a:endParaRPr lang="en-US" dirty="0" smtClean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2,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charset="0"/>
                                                </a:rPr>
                                                <m:t>2,10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808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A general covariance matrix would look like</a:t>
                </a:r>
                <a:br>
                  <a:rPr lang="en-US" sz="1900" dirty="0" smtClean="0"/>
                </a:br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dirty="0" smtClean="0"/>
                  <a:t>This is the maximally flexible model &amp; is known as the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 unstructured (UN) covariance</a:t>
                </a:r>
              </a:p>
              <a:p>
                <a:r>
                  <a:rPr lang="en-US" sz="1900" dirty="0" smtClean="0"/>
                  <a:t>It requires the most possible number of parameters: (n-1)n/2</a:t>
                </a:r>
              </a:p>
              <a:p>
                <a:r>
                  <a:rPr lang="en-US" sz="1900" dirty="0" smtClean="0"/>
                  <a:t>(due to the symmetry in a covariance matrix)</a:t>
                </a:r>
                <a:endParaRPr lang="en-US" sz="1900" dirty="0"/>
              </a:p>
              <a:p>
                <a:r>
                  <a:rPr lang="en-US" sz="1900" dirty="0" smtClean="0"/>
                  <a:t>Often there is more structure and hence we can use less complex models: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Variance Components (VC)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Compound Symmetry (CS)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Autoregressive(1) (AR(1))</a:t>
                </a:r>
              </a:p>
              <a:p>
                <a:r>
                  <a:rPr lang="en-US" sz="1500" dirty="0" smtClean="0"/>
                  <a:t>(There are many others. </a:t>
                </a:r>
                <a:r>
                  <a:rPr lang="en-US" sz="1500" dirty="0"/>
                  <a:t>See the SAS document: http://</a:t>
                </a:r>
                <a:r>
                  <a:rPr lang="en-US" sz="1500" dirty="0" smtClean="0"/>
                  <a:t>www2.sas.com/proceedings/sugi30/198-30.pdf)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  <a:blipFill rotWithShape="0">
                <a:blip r:embed="rId2"/>
                <a:stretch>
                  <a:fillRect l="-1612" t="-1224" r="-1465" b="-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(This is an R-side effect.  There is no G-side effect in a marginal model as all variability is subsumed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822" t="-2538" r="-283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Components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variance components (VC)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model is the SAS default and looks like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This encodes no </a:t>
                </a:r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but encodes different variances, usually at different combinations of treatments</a:t>
                </a:r>
              </a:p>
              <a:p>
                <a:r>
                  <a:rPr lang="en-US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might have an interaction model with effect A and B: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(there are 3 variance parameters)</a:t>
                </a:r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Symmetry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compound symmetry (CS)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Note that the variances/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are all 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equal)</a:t>
                </a: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The covariance model we specified with our RCB is a CS model: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variance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are known as “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blocks</a:t>
                </a:r>
                <a:r>
                  <a:rPr lang="en-US" dirty="0" smtClean="0"/>
                  <a:t>” of the matrix.  Not to be confused with ”blocking” in experiment design, though they often overlap 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48" t="-2066" r="-3285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autoregressive(1) (AR(1))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9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make 3 measurements of same person at equal time intervals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variance 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3200" y="295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(We will return to AR(1) with time series and with repeated measures)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all of the effects in an analysis are fixed, then it 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fixed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/>
                  <a:t>If all of the effects in an analysis are </a:t>
                </a:r>
                <a:r>
                  <a:rPr lang="en-US" dirty="0" smtClean="0"/>
                  <a:t>random, </a:t>
                </a:r>
                <a:r>
                  <a:rPr lang="en-US" dirty="0"/>
                  <a:t>then it is </a:t>
                </a:r>
                <a:r>
                  <a:rPr lang="en-US" dirty="0" smtClean="0"/>
                  <a:t>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random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 smtClean="0"/>
                  <a:t>In all other cases, it </a:t>
                </a:r>
                <a:r>
                  <a:rPr lang="en-US" dirty="0"/>
                  <a:t>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mixed</a:t>
                </a:r>
                <a:r>
                  <a:rPr lang="en-US" dirty="0" smtClean="0"/>
                  <a:t> </a:t>
                </a:r>
                <a:r>
                  <a:rPr lang="en-US" dirty="0"/>
                  <a:t>effects </a:t>
                </a:r>
                <a:r>
                  <a:rPr lang="en-US" dirty="0" smtClean="0"/>
                  <a:t>model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At this point, we have only specified the form for the model but made no distributional assumptions..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of Our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SAS to Analyze Mixed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10548"/>
            <a:ext cx="8321041" cy="476645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Like usual there are (at least) two main ways to analyze mixed models in SAS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Proc </a:t>
            </a:r>
            <a:r>
              <a:rPr lang="en-US" dirty="0" err="1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Proc Mixed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Within each procedure, there are many ways of specifying an equivalent model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(e.g. Conditional or Marginal)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Though these specify the equivalent models, that doesn’t mean they are the same!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We will focus on Proc </a:t>
            </a:r>
            <a:r>
              <a:rPr lang="en-US" dirty="0" err="1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 for now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Let’s look at this in our current example</a:t>
            </a:r>
            <a:r>
              <a:rPr lang="is-I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…</a:t>
            </a:r>
          </a:p>
          <a:p>
            <a:endParaRPr lang="en-US" dirty="0" smtClean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68475"/>
            <a:ext cx="3672840" cy="4544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400" y="2743200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we are interested in the block</a:t>
            </a:r>
            <a:r>
              <a:rPr lang="en-US" smtClean="0"/>
              <a:t>, treatment, and Y1 columns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General Linear Mixed Model: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ith variance parameters R and G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default in SAS is “variance components”, which specifies that each effect gets its own variance parameter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Overall idea: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random effect (a random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included by default)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variance structure other than “VC”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2019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1826684"/>
            <a:ext cx="9144000" cy="10806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05000" y="2362200"/>
            <a:ext cx="76200" cy="12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7000" y="2634770"/>
            <a:ext cx="0" cy="1022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971800" y="2634770"/>
            <a:ext cx="228600" cy="1027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33800" y="2634770"/>
            <a:ext cx="40386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419600" y="2634770"/>
            <a:ext cx="33528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1794" y="703684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DF approximation.  You should use it (I won’t always in the code for simplicity, however)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623434" y="1576437"/>
            <a:ext cx="2453165" cy="663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1241" y="3302504"/>
            <a:ext cx="294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(You can specify multiple random statements for different random effects)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9" y="3488621"/>
            <a:ext cx="35560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Conditional Model, this defines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Since there is only 1 random effect, we can encode the single variance parameter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using the default “VC” (hence no “Type” parameter)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  <a:blipFill rotWithShape="0">
                <a:blip r:embed="rId3"/>
                <a:stretch>
                  <a:fillRect l="-808" t="-9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08679" y="4362224"/>
            <a:ext cx="1211330" cy="639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3248" y="4962389"/>
            <a:ext cx="210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treatment is a </a:t>
            </a:r>
            <a:r>
              <a:rPr lang="en-US" smtClean="0"/>
              <a:t>fixed effect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05000" y="5008556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treating block as random. No covariance is specifies as VC is the default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52800"/>
            <a:ext cx="19812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39" y="3634578"/>
            <a:ext cx="2260600" cy="119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84" y="5352467"/>
            <a:ext cx="32766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blipFill rotWithShape="0">
                <a:blip r:embed="rId8"/>
                <a:stretch>
                  <a:fillRect t="-1639" r="-1358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3333" r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7772400" y="4684559"/>
            <a:ext cx="154204" cy="225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979441" y="3623109"/>
            <a:ext cx="21559" cy="68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7802" y="1055885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2784" y="1411010"/>
            <a:ext cx="2019616" cy="319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/>
          <a:lstStyle/>
          <a:p>
            <a:r>
              <a:rPr lang="en-US" dirty="0" smtClean="0"/>
              <a:t>Recall that we can think about the covariance matrix in terms </a:t>
            </a:r>
            <a:r>
              <a:rPr lang="en-US" smtClean="0"/>
              <a:t>of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514"/>
            <a:ext cx="4968241" cy="3877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429000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  <a:r>
              <a:rPr lang="en-US" dirty="0" smtClean="0"/>
              <a:t> of the covariance matrix get specified via the “SUBJECT” statement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59301" y="5302570"/>
            <a:ext cx="165098" cy="260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4399" y="5370436"/>
            <a:ext cx="279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random effect is an adjustment to the intercept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56" y="2286514"/>
            <a:ext cx="1580769" cy="1422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6" y="4920344"/>
            <a:ext cx="1622443" cy="13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610"/>
            <a:ext cx="4968241" cy="387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68" y="1752600"/>
            <a:ext cx="2361247" cy="2013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1" y="3746474"/>
            <a:ext cx="4170405" cy="2514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484120" y="5715000"/>
            <a:ext cx="2446021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96820" y="3124200"/>
            <a:ext cx="2418348" cy="64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9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2" y="4252108"/>
            <a:ext cx="65659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Marginal Model, this defines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which is compound symmetry (CS)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  <a:blipFill rotWithShape="0">
                <a:blip r:embed="rId3"/>
                <a:stretch>
                  <a:fillRect l="-767" t="-9418" r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71034" y="4868569"/>
            <a:ext cx="2008427" cy="387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67673"/>
            <a:ext cx="1747521" cy="9008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67038"/>
            <a:ext cx="2362200" cy="9859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89" y="5619984"/>
            <a:ext cx="2932111" cy="7046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7200" y="5655909"/>
            <a:ext cx="401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r>
              <a:rPr lang="en-US" smtClean="0"/>
              <a:t> </a:t>
            </a:r>
            <a:r>
              <a:rPr lang="en-US" dirty="0" smtClean="0"/>
              <a:t>of the covariance matrix get specified via the “SUBJECT” statement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340973" y="5402853"/>
            <a:ext cx="1565275" cy="35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40973" y="4354146"/>
            <a:ext cx="574117" cy="140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ame 35"/>
          <p:cNvSpPr/>
          <p:nvPr/>
        </p:nvSpPr>
        <p:spPr>
          <a:xfrm>
            <a:off x="3124200" y="3499326"/>
            <a:ext cx="1846974" cy="9059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" y="1780726"/>
            <a:ext cx="6147661" cy="1395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Estimating the Treatment Effect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" y="5464458"/>
            <a:ext cx="7543800" cy="8590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1" y="2603833"/>
            <a:ext cx="2986195" cy="286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" y="4502632"/>
            <a:ext cx="3276600" cy="8255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810000" y="2286000"/>
            <a:ext cx="3810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26790" y="1921503"/>
            <a:ext cx="394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isn’t needed in this problem.  Why?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0" y="2971800"/>
            <a:ext cx="24351" cy="249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952621"/>
            <a:ext cx="457200" cy="107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89694" y="3946257"/>
            <a:ext cx="15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(These have the same information but it is displayed differently)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146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Conditional vs. Marginal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 smtClean="0"/>
                  <a:t>is like saying that all the cumulative effects of being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can be summarized in a single number that we consider random</a:t>
                </a:r>
              </a:p>
              <a:p>
                <a:r>
                  <a:rPr lang="en-US" dirty="0" smtClean="0"/>
                  <a:t>Intuitively, we might model it as random to represent our ignorance about all of these unmeasured effects</a:t>
                </a:r>
              </a:p>
              <a:p>
                <a:r>
                  <a:rPr lang="en-US" dirty="0" smtClean="0"/>
                  <a:t>(this is somewhat analogous to weather predictions)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 r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(but there will be cases in which there is a covariance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40" t="-3289" r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Conditional vs. Marginal Matters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2012437"/>
            <a:ext cx="5600700" cy="144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2947400"/>
            <a:ext cx="2044700" cy="104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766300"/>
            <a:ext cx="2882900" cy="1181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3810000"/>
            <a:ext cx="6239368" cy="147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33" y="5169900"/>
            <a:ext cx="2057400" cy="1028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4039136"/>
            <a:ext cx="2921000" cy="11938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5486400" y="2667000"/>
            <a:ext cx="736600" cy="2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86400" y="2947400"/>
            <a:ext cx="990600" cy="40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56311" y="5144390"/>
            <a:ext cx="885789" cy="36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739521" y="4692454"/>
            <a:ext cx="459684" cy="43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095" y="1201878"/>
            <a:ext cx="43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that there is a zero </a:t>
            </a:r>
            <a:r>
              <a:rPr lang="en-US" smtClean="0"/>
              <a:t>variance estimate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53233" y="1575315"/>
            <a:ext cx="323967" cy="91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/>
          <p:cNvSpPr/>
          <p:nvPr/>
        </p:nvSpPr>
        <p:spPr>
          <a:xfrm>
            <a:off x="7753233" y="2438400"/>
            <a:ext cx="613527" cy="24442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58675" y="5200471"/>
            <a:ext cx="699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REML solution in the conditional model yields a negative variance, which gets </a:t>
            </a:r>
            <a:r>
              <a:rPr lang="en-US" dirty="0" err="1" smtClean="0"/>
              <a:t>thresholded</a:t>
            </a:r>
            <a:r>
              <a:rPr lang="en-US" dirty="0" smtClean="0"/>
              <a:t> at 0 (this occurs when the MS(block) &lt; MS(error)</a:t>
            </a:r>
          </a:p>
          <a:p>
            <a:r>
              <a:rPr lang="en-US" dirty="0" smtClean="0"/>
              <a:t>If you use the “</a:t>
            </a:r>
            <a:r>
              <a:rPr lang="en-US" dirty="0" err="1" smtClean="0"/>
              <a:t>nobound</a:t>
            </a:r>
            <a:r>
              <a:rPr lang="en-US" dirty="0" smtClean="0"/>
              <a:t>” option, you will get the same inference in both models but a negative variance in the conditional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Also, typically we assume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 are independent</a:t>
                </a:r>
                <a:endParaRPr lang="en-US" dirty="0"/>
              </a:p>
              <a:p>
                <a:r>
                  <a:rPr lang="en-US" dirty="0" smtClean="0"/>
                  <a:t>If the response is sensibly modeled as a normal random variable, then: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Now inferences can be made with this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It will be convenient to refer to conditional probability and distributions</a:t>
                </a:r>
              </a:p>
              <a:p>
                <a:r>
                  <a:rPr lang="en-US" dirty="0" smtClean="0"/>
                  <a:t>We have been talking about them all along, but not in full generality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r>
                  <a:rPr lang="en-US" sz="1900" dirty="0" smtClean="0"/>
                  <a:t>Modeling the mean of Y as a function of X is a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conditional mean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sz="19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Likewise, the </a:t>
                </a:r>
                <a:r>
                  <a:rPr lang="en-US" dirty="0" smtClean="0"/>
                  <a:t>“conditional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” is written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Conditional probability is straightforward intuitively but can be challenging </a:t>
                </a:r>
                <a:r>
                  <a:rPr lang="en-US" dirty="0" err="1" smtClean="0"/>
                  <a:t>notationally</a:t>
                </a:r>
                <a:r>
                  <a:rPr lang="en-US" dirty="0" smtClean="0"/>
                  <a:t>/theoretically</a:t>
                </a:r>
              </a:p>
              <a:p>
                <a:r>
                  <a:rPr lang="en-US" b="1" dirty="0" smtClean="0"/>
                  <a:t>Intuition:</a:t>
                </a:r>
                <a:r>
                  <a:rPr lang="en-US" dirty="0" smtClean="0"/>
                  <a:t> Conditional probability can be thought of as “updating” your probabilities with new information that you now “know”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What is the probability that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now?</a:t>
                </a:r>
              </a:p>
              <a:p>
                <a:r>
                  <a:rPr lang="en-US" dirty="0" smtClean="0"/>
                  <a:t>What is the probability that</a:t>
                </a:r>
                <a:r>
                  <a:rPr lang="en-US" dirty="0"/>
                  <a:t>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 given that he teaches until 9:30 am Tuesday/Thursday?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Suppose we are asking the question: what is the probability that a random person will have a heart attack in the next </a:t>
                </a:r>
                <a:r>
                  <a:rPr lang="en-US" dirty="0" smtClean="0"/>
                  <a:t>year: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Prob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H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would be fairly easy to estimate: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be the heart attack event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h𝑒𝑎𝑟𝑡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𝑎𝑡𝑡𝑎𝑐𝑘𝑠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sz="1800" dirty="0" smtClean="0"/>
                  <a:t>(Note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r>
                      <m:rPr>
                        <m:nor/>
                      </m:rPr>
                      <a:rPr lang="en-US" sz="1800" b="0" i="0" dirty="0" smtClean="0"/>
                      <m:t>(</m:t>
                    </m:r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  <m:r>
                      <m:rPr>
                        <m:nor/>
                      </m:rPr>
                      <a:rPr lang="en-US" sz="1800" b="0" i="0" dirty="0" smtClean="0"/>
                      <m:t>)</m:t>
                    </m:r>
                  </m:oMath>
                </a14:m>
                <a:r>
                  <a:rPr lang="en-US" sz="1800" dirty="0" smtClean="0"/>
                  <a:t> is usually called the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marginal distribution </a:t>
                </a:r>
                <a:r>
                  <a:rPr lang="en-US" sz="1800" dirty="0" smtClean="0"/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However, this would be pretty useless as not everyone has the same probability</a:t>
                </a:r>
              </a:p>
              <a:p>
                <a:r>
                  <a:rPr lang="en-US" dirty="0" smtClean="0"/>
                  <a:t>Instead, we need to take into account diet, weight, family history,</a:t>
                </a:r>
                <a:r>
                  <a:rPr lang="is-IS" dirty="0" smtClean="0"/>
                  <a:t>…. Call </a:t>
                </a:r>
                <a:r>
                  <a:rPr lang="is-IS" dirty="0" smtClean="0"/>
                  <a:t>these</a:t>
                </a:r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Now, we would like to report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This is much harder to estimate</a:t>
                </a:r>
                <a:r>
                  <a:rPr lang="is-IS" dirty="0" smtClean="0"/>
                  <a:t>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  <a:blipFill rotWithShape="0">
                <a:blip r:embed="rId2"/>
                <a:stretch>
                  <a:fillRect l="-793" t="-1453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One thing that we might have a lot of information about is the “opposite”: 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nce someone has a heart attack, what are their </a:t>
                </a:r>
                <a:r>
                  <a:rPr lang="en-US" dirty="0"/>
                  <a:t>diet, weight, family history</a:t>
                </a:r>
                <a:r>
                  <a:rPr lang="en-US" dirty="0" smtClean="0"/>
                  <a:t>, </a:t>
                </a:r>
                <a:r>
                  <a:rPr lang="is-IS" dirty="0" smtClean="0"/>
                  <a:t>…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𝑎𝑑𝑚𝑖𝑡𝑡𝑒𝑑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h𝑜𝑠𝑝𝑖𝑡𝑎𝑙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A common mistake is to informally “invert” this probability and talk about it like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Lots of obese people have heart attacks.  Hence, there are public service announcements about the risks of obesity.</a:t>
                </a:r>
              </a:p>
              <a:p>
                <a:r>
                  <a:rPr lang="en-US" dirty="0" smtClean="0"/>
                  <a:t>But, this is fundamentally a statement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𝑜𝑏𝑒𝑠𝑒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 smtClean="0"/>
                  <a:t>, not the hoped-for implication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𝑜𝑏𝑒𝑠𝑒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(Of course, this is layered on top of another interpretation issue)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1497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37082</TotalTime>
  <Words>1533</Words>
  <Application>Microsoft Macintosh PowerPoint</Application>
  <PresentationFormat>On-screen Show (4:3)</PresentationFormat>
  <Paragraphs>322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Cambria Math</vt:lpstr>
      <vt:lpstr>Arial</vt:lpstr>
      <vt:lpstr>_5371darrenPPtheme</vt:lpstr>
      <vt:lpstr>Mixed Effects</vt:lpstr>
      <vt:lpstr>Fixed Effect or Random Effect?</vt:lpstr>
      <vt:lpstr>Some Definitions</vt:lpstr>
      <vt:lpstr>Adding Distributional Assumptions</vt:lpstr>
      <vt:lpstr>Adding Distributional Assumptions</vt:lpstr>
      <vt:lpstr>Conditional Distributions</vt:lpstr>
      <vt:lpstr>Conditional Distributions</vt:lpstr>
      <vt:lpstr>Conditional Distributions</vt:lpstr>
      <vt:lpstr>Conditional Distributions</vt:lpstr>
      <vt:lpstr>Conditional Distributions</vt:lpstr>
      <vt:lpstr>Mixed Effects Models</vt:lpstr>
      <vt:lpstr>Mixed Effects as a Conditional Distribution</vt:lpstr>
      <vt:lpstr>Linear Mixed Effects Model</vt:lpstr>
      <vt:lpstr>Linear Mixed Effects Model</vt:lpstr>
      <vt:lpstr>Linear Mixed Effects Model: Estimation</vt:lpstr>
      <vt:lpstr>Linear Mixed Effects Model: Conditional vs. Marginal</vt:lpstr>
      <vt:lpstr>Linear Mixed Effects Model: Conditional vs. Marginal</vt:lpstr>
      <vt:lpstr>Linear Mixed Effects Model: Conditional vs. Marginal</vt:lpstr>
      <vt:lpstr>Mixed Effects Models: Example</vt:lpstr>
      <vt:lpstr>An Agricultural Experiment</vt:lpstr>
      <vt:lpstr>Testing for Treatment Effect with a Blocked Design</vt:lpstr>
      <vt:lpstr>Testing for Treatment Effect with a Blocked Design</vt:lpstr>
      <vt:lpstr>The Marginal Covariance Matrix</vt:lpstr>
      <vt:lpstr>Covariance Structures</vt:lpstr>
      <vt:lpstr>A General Covariance Matrix</vt:lpstr>
      <vt:lpstr>Variance Components</vt:lpstr>
      <vt:lpstr>Compound Symmetry</vt:lpstr>
      <vt:lpstr>Autoregressive (1)</vt:lpstr>
      <vt:lpstr>Back to the Example</vt:lpstr>
      <vt:lpstr>Reminder of Our Model</vt:lpstr>
      <vt:lpstr>Using SAS to Analyze Mixed Models</vt:lpstr>
      <vt:lpstr>The Data</vt:lpstr>
      <vt:lpstr>PROC GLIMMIX</vt:lpstr>
      <vt:lpstr>PROC GLIMMIX: Example</vt:lpstr>
      <vt:lpstr>PROC GLIMMIX: Example</vt:lpstr>
      <vt:lpstr>PROC GLIMMIX: Example</vt:lpstr>
      <vt:lpstr>PROC GLIMMIX: Example</vt:lpstr>
      <vt:lpstr>PROC GLIMMIX: Estimating the Treatment Effect</vt:lpstr>
      <vt:lpstr>When Conditional vs. Marginal Matters</vt:lpstr>
      <vt:lpstr>When Conditional vs. Marginal Matters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632</cp:revision>
  <cp:lastPrinted>2018-03-21T21:08:18Z</cp:lastPrinted>
  <dcterms:created xsi:type="dcterms:W3CDTF">2015-01-29T08:52:07Z</dcterms:created>
  <dcterms:modified xsi:type="dcterms:W3CDTF">2018-03-25T17:10:44Z</dcterms:modified>
</cp:coreProperties>
</file>